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51" r:id="rId2"/>
  </p:sldMasterIdLst>
  <p:notesMasterIdLst>
    <p:notesMasterId r:id="rId24"/>
  </p:notesMasterIdLst>
  <p:handoutMasterIdLst>
    <p:handoutMasterId r:id="rId25"/>
  </p:handoutMasterIdLst>
  <p:sldIdLst>
    <p:sldId id="263" r:id="rId3"/>
    <p:sldId id="264" r:id="rId4"/>
    <p:sldId id="267" r:id="rId5"/>
    <p:sldId id="268" r:id="rId6"/>
    <p:sldId id="274" r:id="rId7"/>
    <p:sldId id="269" r:id="rId8"/>
    <p:sldId id="270" r:id="rId9"/>
    <p:sldId id="271" r:id="rId10"/>
    <p:sldId id="275" r:id="rId11"/>
    <p:sldId id="286" r:id="rId12"/>
    <p:sldId id="278" r:id="rId13"/>
    <p:sldId id="277" r:id="rId14"/>
    <p:sldId id="272" r:id="rId15"/>
    <p:sldId id="273" r:id="rId16"/>
    <p:sldId id="279" r:id="rId17"/>
    <p:sldId id="280" r:id="rId18"/>
    <p:sldId id="289" r:id="rId19"/>
    <p:sldId id="281" r:id="rId20"/>
    <p:sldId id="282" r:id="rId21"/>
    <p:sldId id="287" r:id="rId22"/>
    <p:sldId id="288" r:id="rId23"/>
  </p:sldIdLst>
  <p:sldSz cx="9144000" cy="6858000" type="screen4x3"/>
  <p:notesSz cx="6858000" cy="9144000"/>
  <p:defaultTextStyle>
    <a:defPPr>
      <a:defRPr lang="nb-NO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98989"/>
    <a:srgbClr val="01C00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2" autoAdjust="0"/>
    <p:restoredTop sz="83000" autoAdjust="0"/>
  </p:normalViewPr>
  <p:slideViewPr>
    <p:cSldViewPr snapToGrid="0">
      <p:cViewPr>
        <p:scale>
          <a:sx n="100" d="100"/>
          <a:sy n="100" d="100"/>
        </p:scale>
        <p:origin x="-123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D94593C-6694-4C4B-B1B6-F770E8042A5E}" type="datetime1">
              <a:rPr lang="nb-NO"/>
              <a:pPr/>
              <a:t>01.12.2011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4725FF5-C1AC-440A-8276-6E39B05C02B6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1553730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DBB6389-89B6-40F8-AD6C-D6B18A062565}" type="datetime1">
              <a:rPr lang="nb-NO"/>
              <a:pPr/>
              <a:t>01.12.2011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b-NO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B2D9F30-BE86-4E31-A4D2-52D65D10ADE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8963441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7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7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7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1027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nb-NO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b-NO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baseline="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lvl="0">
              <a:buFont typeface="Arial" pitchFamily="34" charset="0"/>
              <a:buNone/>
            </a:pPr>
            <a:endParaRPr lang="nb-NO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5" descr="PPT-logo-RG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0988" y="387350"/>
            <a:ext cx="23971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36" descr="PPT-sirkler-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09050" y="3714750"/>
            <a:ext cx="23495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8" name="Title Placeholder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latin typeface="Arial" pitchFamily="37" charset="0"/>
                <a:cs typeface="Arial" pitchFamily="37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50179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pitchFamily="37" charset="0"/>
              <a:buNone/>
              <a:defRPr>
                <a:solidFill>
                  <a:srgbClr val="898989"/>
                </a:solidFill>
                <a:latin typeface="Arial" pitchFamily="37" charset="0"/>
                <a:cs typeface="Arial" pitchFamily="37" charset="0"/>
              </a:defRPr>
            </a:lvl1pPr>
          </a:lstStyle>
          <a:p>
            <a:r>
              <a:rPr lang="nb-NO" smtClean="0"/>
              <a:t>Klikk for å redigere undertittelstil i malen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30.11.2011</a:t>
            </a:r>
            <a:endParaRPr lang="nb-NO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30.11.2011</a:t>
            </a:r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30.11.2011</a:t>
            </a:r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30.11.2011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30.11.2011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30.11.2011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ifi_logo_farge_lite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425700"/>
            <a:ext cx="5046663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PPT-sirkler-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09050" y="3714750"/>
            <a:ext cx="23495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836613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714875"/>
            <a:ext cx="6400800" cy="1752600"/>
          </a:xfrm>
        </p:spPr>
        <p:txBody>
          <a:bodyPr/>
          <a:lstStyle>
            <a:lvl1pPr marL="0" indent="0" algn="ctr">
              <a:buFont typeface="Arial" pitchFamily="37" charset="0"/>
              <a:buNone/>
              <a:defRPr>
                <a:solidFill>
                  <a:srgbClr val="898989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30.11.2011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30.11.2011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30.11.2011</a:t>
            </a:r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30.11.2011</a:t>
            </a:r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30.11.2011</a:t>
            </a:r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30.11.2011</a:t>
            </a:r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nb-NO" smtClean="0"/>
              <a:t>30.11.2011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nb-NO"/>
              <a:t>Direktoratet for forvaltning og IKT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6126163"/>
            <a:ext cx="8229600" cy="158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31" name="Picture 8" descr="PPT-logo-RGB"/>
          <p:cNvPicPr>
            <a:picLocks noChangeAspect="1" noChangeArrowheads="1"/>
          </p:cNvPicPr>
          <p:nvPr/>
        </p:nvPicPr>
        <p:blipFill>
          <a:blip r:embed="rId4"/>
          <a:srcRect r="47110"/>
          <a:stretch>
            <a:fillRect/>
          </a:stretch>
        </p:blipFill>
        <p:spPr bwMode="auto">
          <a:xfrm>
            <a:off x="7829550" y="6215063"/>
            <a:ext cx="8572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/>
          <a:ea typeface="Arial" pitchFamily="37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9pPr>
    </p:titleStyle>
    <p:bodyStyle>
      <a:lvl1pPr marL="269875" indent="-269875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5"/>
        </a:buBlip>
        <a:tabLst>
          <a:tab pos="630238" algn="l"/>
        </a:tabLst>
        <a:defRPr sz="2800" kern="1200">
          <a:solidFill>
            <a:schemeClr val="tx1"/>
          </a:solidFill>
          <a:latin typeface="Arial"/>
          <a:ea typeface="Arial" pitchFamily="37" charset="0"/>
          <a:cs typeface="Arial"/>
        </a:defRPr>
      </a:lvl1pPr>
      <a:lvl2pPr marL="630238" indent="-180975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5"/>
        </a:buBlip>
        <a:tabLst>
          <a:tab pos="630238" algn="l"/>
        </a:tabLst>
        <a:defRPr sz="2000" kern="1200">
          <a:solidFill>
            <a:schemeClr val="tx1"/>
          </a:solidFill>
          <a:latin typeface="Arial"/>
          <a:ea typeface="Arial" pitchFamily="37" charset="0"/>
          <a:cs typeface="Arial"/>
        </a:defRPr>
      </a:lvl2pPr>
      <a:lvl3pPr marL="989013" indent="-179388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5"/>
        </a:buBlip>
        <a:tabLst>
          <a:tab pos="630238" algn="l"/>
        </a:tabLst>
        <a:defRPr kern="1200">
          <a:solidFill>
            <a:schemeClr val="tx1"/>
          </a:solidFill>
          <a:latin typeface="Arial"/>
          <a:ea typeface="Arial" pitchFamily="37" charset="0"/>
          <a:cs typeface="Arial"/>
        </a:defRPr>
      </a:lvl3pPr>
      <a:lvl4pPr marL="1349375" indent="-180975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5"/>
        </a:buBlip>
        <a:tabLst>
          <a:tab pos="630238" algn="l"/>
        </a:tabLst>
        <a:defRPr sz="1600" kern="1200">
          <a:solidFill>
            <a:schemeClr val="tx1"/>
          </a:solidFill>
          <a:latin typeface="Arial"/>
          <a:ea typeface="Arial" pitchFamily="37" charset="0"/>
          <a:cs typeface="Arial"/>
        </a:defRPr>
      </a:lvl4pPr>
      <a:lvl5pPr marL="1708150" indent="-179388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5"/>
        </a:buBlip>
        <a:tabLst>
          <a:tab pos="630238" algn="l"/>
        </a:tabLst>
        <a:defRPr sz="1600" i="1" kern="1200">
          <a:solidFill>
            <a:schemeClr val="tx1"/>
          </a:solidFill>
          <a:latin typeface="Arial"/>
          <a:ea typeface="Arial" pitchFamily="37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b-NO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nb-NO" smtClean="0"/>
              <a:t>30.11.2011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nb-NO"/>
              <a:t>Direktoratet for forvaltning og IKT</a:t>
            </a:r>
          </a:p>
        </p:txBody>
      </p:sp>
      <p:pic>
        <p:nvPicPr>
          <p:cNvPr id="4102" name="Picture 1032" descr="PPT-logo-RGB"/>
          <p:cNvPicPr>
            <a:picLocks noChangeAspect="1" noChangeArrowheads="1"/>
          </p:cNvPicPr>
          <p:nvPr/>
        </p:nvPicPr>
        <p:blipFill>
          <a:blip r:embed="rId13"/>
          <a:srcRect r="47110"/>
          <a:stretch>
            <a:fillRect/>
          </a:stretch>
        </p:blipFill>
        <p:spPr bwMode="auto">
          <a:xfrm>
            <a:off x="7829550" y="6215063"/>
            <a:ext cx="8572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9pPr>
    </p:titleStyle>
    <p:bodyStyle>
      <a:lvl1pPr marL="269875" indent="-269875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4"/>
        </a:buBlip>
        <a:tabLst>
          <a:tab pos="630238" algn="l"/>
        </a:tabLs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180975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4"/>
        </a:buBlip>
        <a:tabLst>
          <a:tab pos="630238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989013" indent="-179388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4"/>
        </a:buBlip>
        <a:tabLst>
          <a:tab pos="630238" algn="l"/>
        </a:tabLs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49375" indent="-180975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4"/>
        </a:buBlip>
        <a:tabLst>
          <a:tab pos="630238" algn="l"/>
        </a:tabLst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1708150" indent="-179388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4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5pPr>
      <a:lvl6pPr marL="2165350" indent="-179388" algn="l" defTabSz="457200" rtl="0" fontAlgn="base">
        <a:spcBef>
          <a:spcPct val="20000"/>
        </a:spcBef>
        <a:spcAft>
          <a:spcPct val="0"/>
        </a:spcAft>
        <a:buFont typeface="Arial" pitchFamily="37" charset="0"/>
        <a:buBlip>
          <a:blip r:embed="rId14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6pPr>
      <a:lvl7pPr marL="2622550" indent="-179388" algn="l" defTabSz="457200" rtl="0" fontAlgn="base">
        <a:spcBef>
          <a:spcPct val="20000"/>
        </a:spcBef>
        <a:spcAft>
          <a:spcPct val="0"/>
        </a:spcAft>
        <a:buFont typeface="Arial" pitchFamily="37" charset="0"/>
        <a:buBlip>
          <a:blip r:embed="rId14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7pPr>
      <a:lvl8pPr marL="3079750" indent="-179388" algn="l" defTabSz="457200" rtl="0" fontAlgn="base">
        <a:spcBef>
          <a:spcPct val="20000"/>
        </a:spcBef>
        <a:spcAft>
          <a:spcPct val="0"/>
        </a:spcAft>
        <a:buFont typeface="Arial" pitchFamily="37" charset="0"/>
        <a:buBlip>
          <a:blip r:embed="rId14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8pPr>
      <a:lvl9pPr marL="3536950" indent="-179388" algn="l" defTabSz="457200" rtl="0" fontAlgn="base">
        <a:spcBef>
          <a:spcPct val="20000"/>
        </a:spcBef>
        <a:spcAft>
          <a:spcPct val="0"/>
        </a:spcAft>
        <a:buFont typeface="Arial" pitchFamily="37" charset="0"/>
        <a:buBlip>
          <a:blip r:embed="rId14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universellutforming.difi.no/Hovudside" TargetMode="External"/><Relationship Id="rId2" Type="http://schemas.openxmlformats.org/officeDocument/2006/relationships/hyperlink" Target="mailto:uu@difi.no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sz="3600" dirty="0" smtClean="0"/>
              <a:t>Håndheving av diskriminerings- </a:t>
            </a:r>
            <a:r>
              <a:rPr lang="nb-NO" sz="3600" dirty="0"/>
              <a:t>og </a:t>
            </a:r>
            <a:r>
              <a:rPr lang="nb-NO" sz="3600" dirty="0" smtClean="0"/>
              <a:t>tilgjengelighetsloven med forskrift</a:t>
            </a:r>
            <a:endParaRPr lang="en-US" sz="3600" dirty="0" smtClean="0">
              <a:latin typeface="Arial" charset="0"/>
              <a:cs typeface="Arial" charset="0"/>
            </a:endParaRPr>
          </a:p>
        </p:txBody>
      </p:sp>
      <p:sp>
        <p:nvSpPr>
          <p:cNvPr id="18435" name="Rectang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nb-NO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Arial" charset="0"/>
              </a:rPr>
              <a:t>Anne-Marie Colban</a:t>
            </a:r>
          </a:p>
          <a:p>
            <a:pPr eaLnBrk="1" hangingPunct="1">
              <a:buFont typeface="Arial" charset="0"/>
              <a:buNone/>
            </a:pPr>
            <a:endParaRPr lang="nb-NO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nb-NO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Arial" charset="0"/>
              </a:rPr>
              <a:t>Difi - Direktoratet for forvaltning og IKT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Tilsynsbegrepet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 smtClean="0"/>
              <a:t>Vid forstand:</a:t>
            </a:r>
            <a:r>
              <a:rPr lang="nb-NO" dirty="0" smtClean="0"/>
              <a:t> All aktivitet eller virkemiddelbruk som iverksettes for å følge opp et lovverks intensjoner. </a:t>
            </a:r>
          </a:p>
          <a:p>
            <a:r>
              <a:rPr lang="nb-NO" b="1" dirty="0" smtClean="0"/>
              <a:t>Kjernen: </a:t>
            </a:r>
            <a:r>
              <a:rPr lang="nb-NO" dirty="0" smtClean="0"/>
              <a:t>Kontrollere om pliktsubjektene etterlever en norm som allerede er fastsatt ved lov, forskrift eller enkeltvedtak, samt reaksjoner ved avvik. </a:t>
            </a:r>
          </a:p>
          <a:p>
            <a:r>
              <a:rPr lang="nb-NO" b="1" dirty="0" smtClean="0"/>
              <a:t>Innebærer også </a:t>
            </a:r>
            <a:r>
              <a:rPr lang="nb-NO" dirty="0" smtClean="0"/>
              <a:t>å gi generell informasjon om reguleringens formål, om regelverkets krav ol</a:t>
            </a:r>
          </a:p>
          <a:p>
            <a:pPr>
              <a:buNone/>
            </a:pPr>
            <a:r>
              <a:rPr lang="nb-NO" sz="2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			(St.meld. nr. 17 (2002-2003), punkt 3.2 og 3.3)</a:t>
            </a:r>
            <a:endParaRPr lang="nb-NO" sz="2000" dirty="0" smtClean="0">
              <a:solidFill>
                <a:schemeClr val="tx2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30.11.2011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048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nb-NO" i="1" dirty="0" smtClean="0"/>
          </a:p>
          <a:p>
            <a:pPr marL="0" indent="0">
              <a:buNone/>
            </a:pPr>
            <a:r>
              <a:rPr lang="nb-NO" i="1" dirty="0" smtClean="0"/>
              <a:t>”</a:t>
            </a:r>
            <a:r>
              <a:rPr lang="nb-NO" i="1" dirty="0"/>
              <a:t>Tilsynet må imidlertid kunne gi veiledning om forståelsen av regelverket. Tilsynsmyndigheten bør også ut fra sin fagkompetanse kunne gi veiledning om hvordan reglene best kan oppfylles</a:t>
            </a:r>
            <a:r>
              <a:rPr lang="nb-NO" i="1" dirty="0" smtClean="0"/>
              <a:t>.” </a:t>
            </a:r>
          </a:p>
          <a:p>
            <a:pPr marL="0" indent="0">
              <a:buNone/>
            </a:pPr>
            <a:r>
              <a:rPr lang="nb-NO" i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						</a:t>
            </a:r>
          </a:p>
          <a:p>
            <a:pPr marL="0" indent="0" algn="r">
              <a:buNone/>
            </a:pPr>
            <a:r>
              <a:rPr lang="nb-NO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Tilsynsmeldingen, punkt  3.6.1 </a:t>
            </a:r>
            <a:r>
              <a:rPr lang="nb-NO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endParaRPr lang="nb-NO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30.11.2011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01342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>
                <a:latin typeface="Arial" charset="0"/>
                <a:cs typeface="Arial" charset="0"/>
              </a:rPr>
              <a:t>Risikobasert tilsyn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048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Vurdering </a:t>
            </a:r>
            <a:r>
              <a:rPr lang="nb-NO" dirty="0"/>
              <a:t>av </a:t>
            </a:r>
            <a:r>
              <a:rPr lang="nb-NO" dirty="0" smtClean="0"/>
              <a:t>hvordan forskriften </a:t>
            </a:r>
            <a:r>
              <a:rPr lang="nb-NO" dirty="0"/>
              <a:t>og formålet med </a:t>
            </a:r>
            <a:r>
              <a:rPr lang="nb-NO" dirty="0" smtClean="0"/>
              <a:t>loven blir ivaretatt på best mulig måte. </a:t>
            </a:r>
            <a:endParaRPr lang="nb-NO" dirty="0"/>
          </a:p>
          <a:p>
            <a:pPr>
              <a:buNone/>
            </a:pPr>
            <a:endParaRPr lang="nb-NO" dirty="0"/>
          </a:p>
          <a:p>
            <a:r>
              <a:rPr lang="nb-NO" dirty="0"/>
              <a:t>Tilsynet vil rette sin virksomhet inn på områder</a:t>
            </a:r>
          </a:p>
          <a:p>
            <a:pPr lvl="1"/>
            <a:r>
              <a:rPr lang="nb-NO" sz="2400" dirty="0" smtClean="0"/>
              <a:t>som </a:t>
            </a:r>
            <a:r>
              <a:rPr lang="nb-NO" sz="2400" dirty="0"/>
              <a:t>vil gi stor gevinst sett i forhold til tilgjengelighet og deltakelse til viktige samfunnsarenaer for større grupper mennesker</a:t>
            </a:r>
          </a:p>
          <a:p>
            <a:pPr lvl="1"/>
            <a:r>
              <a:rPr lang="nb-NO" sz="2400" dirty="0"/>
              <a:t>d</a:t>
            </a:r>
            <a:r>
              <a:rPr lang="nb-NO" sz="2400" dirty="0" smtClean="0"/>
              <a:t>er </a:t>
            </a:r>
            <a:r>
              <a:rPr lang="nb-NO" sz="2400" dirty="0"/>
              <a:t>etterlevelsen av regelverket er </a:t>
            </a:r>
            <a:r>
              <a:rPr lang="nb-NO" sz="2400" dirty="0" smtClean="0"/>
              <a:t>lav</a:t>
            </a:r>
            <a:endParaRPr lang="nb-NO" sz="2400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30.11.2011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426639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>
                <a:latin typeface="Arial" charset="0"/>
                <a:cs typeface="Arial" charset="0"/>
              </a:rPr>
              <a:t>Tilsynets virkemidler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048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>
                <a:latin typeface="Arial" charset="0"/>
                <a:cs typeface="Arial" charset="0"/>
              </a:rPr>
              <a:t>Informasjon og veiledning</a:t>
            </a:r>
          </a:p>
          <a:p>
            <a:endParaRPr lang="nb-NO" dirty="0" smtClean="0">
              <a:latin typeface="Arial" charset="0"/>
              <a:cs typeface="Arial" charset="0"/>
            </a:endParaRPr>
          </a:p>
          <a:p>
            <a:r>
              <a:rPr lang="nb-NO" dirty="0" smtClean="0">
                <a:latin typeface="Arial" charset="0"/>
                <a:cs typeface="Arial" charset="0"/>
              </a:rPr>
              <a:t>Konkret </a:t>
            </a:r>
            <a:r>
              <a:rPr lang="nb-NO" dirty="0">
                <a:latin typeface="Arial" charset="0"/>
                <a:cs typeface="Arial" charset="0"/>
              </a:rPr>
              <a:t>kontroll av </a:t>
            </a:r>
            <a:r>
              <a:rPr lang="nb-NO" dirty="0" smtClean="0">
                <a:latin typeface="Arial" charset="0"/>
                <a:cs typeface="Arial" charset="0"/>
              </a:rPr>
              <a:t>pliktsubjektene </a:t>
            </a:r>
            <a:r>
              <a:rPr lang="nb-NO" dirty="0">
                <a:latin typeface="Arial" charset="0"/>
                <a:cs typeface="Arial" charset="0"/>
              </a:rPr>
              <a:t>opp mot </a:t>
            </a:r>
            <a:r>
              <a:rPr lang="nb-NO" dirty="0" smtClean="0">
                <a:latin typeface="Arial" charset="0"/>
                <a:cs typeface="Arial" charset="0"/>
              </a:rPr>
              <a:t>lovverket</a:t>
            </a:r>
            <a:endParaRPr lang="nb-NO" dirty="0">
              <a:latin typeface="Arial" charset="0"/>
              <a:cs typeface="Arial" charset="0"/>
            </a:endParaRPr>
          </a:p>
          <a:p>
            <a:endParaRPr lang="nb-NO" dirty="0" smtClean="0">
              <a:latin typeface="Arial" charset="0"/>
              <a:cs typeface="Arial" charset="0"/>
            </a:endParaRPr>
          </a:p>
          <a:p>
            <a:r>
              <a:rPr lang="nb-NO" dirty="0" smtClean="0">
                <a:latin typeface="Arial" charset="0"/>
                <a:cs typeface="Arial" charset="0"/>
              </a:rPr>
              <a:t>Aktivitet </a:t>
            </a:r>
            <a:r>
              <a:rPr lang="nb-NO" dirty="0">
                <a:latin typeface="Arial" charset="0"/>
                <a:cs typeface="Arial" charset="0"/>
              </a:rPr>
              <a:t>som generelt er med på å oppfylle lovverkets </a:t>
            </a:r>
            <a:r>
              <a:rPr lang="nb-NO" dirty="0" smtClean="0">
                <a:latin typeface="Arial" charset="0"/>
                <a:cs typeface="Arial" charset="0"/>
              </a:rPr>
              <a:t>intensjoner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30.11.2011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95351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>
                <a:latin typeface="Arial" charset="0"/>
                <a:cs typeface="Arial" charset="0"/>
              </a:rPr>
              <a:t>Informasjon og veiledning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048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Nytt regelverk, som </a:t>
            </a:r>
            <a:r>
              <a:rPr lang="nb-NO" dirty="0"/>
              <a:t>må gjøres kjent for dem det </a:t>
            </a:r>
            <a:r>
              <a:rPr lang="nb-NO" dirty="0" smtClean="0"/>
              <a:t>gjelder</a:t>
            </a:r>
          </a:p>
          <a:p>
            <a:pPr lvl="1"/>
            <a:r>
              <a:rPr lang="nb-NO" sz="2400" dirty="0" smtClean="0"/>
              <a:t>Reguleringens formål, regelverkets krav og annen informasjon om universell utforming av IKT </a:t>
            </a:r>
          </a:p>
          <a:p>
            <a:pPr lvl="1"/>
            <a:r>
              <a:rPr lang="nb-NO" sz="2400" dirty="0" smtClean="0"/>
              <a:t>Gjøre tilgjengelig maler og andre hjelpemiddel for de som skal etterleve regelverket</a:t>
            </a:r>
          </a:p>
          <a:p>
            <a:pPr lvl="1"/>
            <a:r>
              <a:rPr lang="nb-NO" sz="2400" dirty="0" smtClean="0"/>
              <a:t>Kurs og andre opplæringstiltak</a:t>
            </a:r>
          </a:p>
          <a:p>
            <a:pPr lvl="1">
              <a:buNone/>
            </a:pPr>
            <a:endParaRPr lang="nb-NO" dirty="0" smtClean="0"/>
          </a:p>
          <a:p>
            <a:r>
              <a:rPr lang="nb-NO" dirty="0" smtClean="0"/>
              <a:t>Avgjørende </a:t>
            </a:r>
            <a:r>
              <a:rPr lang="nb-NO" dirty="0"/>
              <a:t>for å oppnå at regelverket </a:t>
            </a:r>
            <a:r>
              <a:rPr lang="nb-NO" dirty="0" smtClean="0"/>
              <a:t>etterleves</a:t>
            </a:r>
            <a:endParaRPr lang="nb-NO" dirty="0"/>
          </a:p>
          <a:p>
            <a:r>
              <a:rPr lang="nb-NO" dirty="0" smtClean="0"/>
              <a:t>Tilsynets </a:t>
            </a:r>
            <a:r>
              <a:rPr lang="nb-NO" dirty="0"/>
              <a:t>viktigste oppgave i </a:t>
            </a:r>
            <a:r>
              <a:rPr lang="nb-NO" dirty="0" smtClean="0"/>
              <a:t>oppstarten </a:t>
            </a:r>
          </a:p>
          <a:p>
            <a:endParaRPr lang="nb-NO" dirty="0" smtClean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30.11.2011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95351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>
                <a:latin typeface="Arial" charset="0"/>
                <a:cs typeface="Arial" charset="0"/>
              </a:rPr>
              <a:t>Aktiviteter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048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Eget nettsted </a:t>
            </a:r>
          </a:p>
          <a:p>
            <a:pPr lvl="1"/>
            <a:r>
              <a:rPr lang="nb-NO" sz="2400" dirty="0" smtClean="0"/>
              <a:t>Erfaringer fra utviklingen av nettstedet skal brukes i veiledningssammenheng</a:t>
            </a:r>
          </a:p>
          <a:p>
            <a:r>
              <a:rPr lang="nb-NO" dirty="0" smtClean="0"/>
              <a:t>Deltar i W3C sitt arbeid med å lage testmetodikk til WCAG 2.0</a:t>
            </a:r>
          </a:p>
          <a:p>
            <a:r>
              <a:rPr lang="nb-NO" dirty="0" smtClean="0"/>
              <a:t>Standardiseringsarbeid (SN/K 520 </a:t>
            </a:r>
            <a:r>
              <a:rPr lang="nb-NO" dirty="0" err="1" smtClean="0"/>
              <a:t>uu</a:t>
            </a:r>
            <a:r>
              <a:rPr lang="nb-NO" dirty="0" smtClean="0"/>
              <a:t> og IKT)</a:t>
            </a:r>
          </a:p>
          <a:p>
            <a:r>
              <a:rPr lang="nb-NO" dirty="0" smtClean="0"/>
              <a:t>Utvikle veiledningsmateriell</a:t>
            </a:r>
          </a:p>
          <a:p>
            <a:r>
              <a:rPr lang="nb-NO" dirty="0" smtClean="0"/>
              <a:t>Svarer på spørsmål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30.11.2011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01342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>
                <a:latin typeface="Arial" charset="0"/>
                <a:cs typeface="Arial" charset="0"/>
              </a:rPr>
              <a:t>Kontrollvirksomhet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048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b-NO" dirty="0" smtClean="0"/>
              <a:t>Kontroll av at pliktsubjektene etterlever kravene i lov og forskrift. </a:t>
            </a:r>
          </a:p>
          <a:p>
            <a:pPr lvl="0">
              <a:buNone/>
            </a:pPr>
            <a:endParaRPr lang="nb-NO" dirty="0" smtClean="0"/>
          </a:p>
          <a:p>
            <a:pPr lvl="0"/>
            <a:r>
              <a:rPr lang="nb-NO" dirty="0" smtClean="0"/>
              <a:t>Gjennomføring av tilsyn, vedtak i tilsynssaker, og reaksjoner ved avvik</a:t>
            </a:r>
          </a:p>
          <a:p>
            <a:pPr lvl="1"/>
            <a:r>
              <a:rPr lang="nb-NO" sz="2400" dirty="0" smtClean="0"/>
              <a:t>Gi pålegg om retting innen en tidsfrist</a:t>
            </a:r>
          </a:p>
          <a:p>
            <a:pPr lvl="1">
              <a:buNone/>
            </a:pPr>
            <a:endParaRPr lang="nb-NO" sz="2400" dirty="0" smtClean="0"/>
          </a:p>
          <a:p>
            <a:pPr lvl="0"/>
            <a:r>
              <a:rPr lang="nb-NO" dirty="0" smtClean="0"/>
              <a:t>Oppfølging av at tilsynet sine pålegg etterleves</a:t>
            </a:r>
          </a:p>
          <a:p>
            <a:pPr lvl="1"/>
            <a:r>
              <a:rPr lang="nb-NO" sz="2400" dirty="0" smtClean="0"/>
              <a:t>Vedta tvangsmulkt dersom fristen ikke overholdes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30.11.2011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01342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Kontrollvirksomhet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Difi</a:t>
            </a:r>
            <a:r>
              <a:rPr lang="nb-NO" dirty="0" smtClean="0"/>
              <a:t> kan kreve: </a:t>
            </a:r>
          </a:p>
          <a:p>
            <a:r>
              <a:rPr lang="nb-NO" sz="2800" dirty="0" smtClean="0"/>
              <a:t>Nødvendige opplysninger</a:t>
            </a:r>
          </a:p>
          <a:p>
            <a:r>
              <a:rPr lang="nb-NO" sz="2800" dirty="0" smtClean="0"/>
              <a:t>Tilgang til </a:t>
            </a:r>
            <a:r>
              <a:rPr lang="nb-NO" sz="2800" dirty="0" err="1" smtClean="0"/>
              <a:t>IKT-løsningene</a:t>
            </a:r>
            <a:endParaRPr lang="nb-NO" sz="2800" dirty="0" smtClean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30.11.2011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>
                <a:latin typeface="Arial" charset="0"/>
                <a:cs typeface="Arial" charset="0"/>
              </a:rPr>
              <a:t>Dispensasjon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048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Tungtveiende </a:t>
            </a:r>
            <a:r>
              <a:rPr lang="nb-NO" dirty="0"/>
              <a:t>grunner</a:t>
            </a:r>
          </a:p>
          <a:p>
            <a:pPr marL="269875" lvl="1" indent="-269875"/>
            <a:r>
              <a:rPr lang="nb-NO" sz="2800" dirty="0" smtClean="0"/>
              <a:t>Dispensasjonen vil gjelde frem til neste løsningsversjon</a:t>
            </a:r>
          </a:p>
          <a:p>
            <a:r>
              <a:rPr lang="nb-NO" dirty="0" smtClean="0"/>
              <a:t>Eksempler:</a:t>
            </a:r>
            <a:endParaRPr lang="nb-NO" dirty="0"/>
          </a:p>
          <a:p>
            <a:pPr lvl="1"/>
            <a:r>
              <a:rPr lang="nb-NO" sz="2400" dirty="0" smtClean="0"/>
              <a:t>Personvern</a:t>
            </a:r>
            <a:endParaRPr lang="nb-NO" sz="2400" dirty="0"/>
          </a:p>
          <a:p>
            <a:pPr lvl="1"/>
            <a:r>
              <a:rPr lang="nb-NO" sz="2400" dirty="0" smtClean="0"/>
              <a:t>Sikkerhet</a:t>
            </a:r>
            <a:endParaRPr lang="nb-NO" sz="2400" dirty="0"/>
          </a:p>
          <a:p>
            <a:pPr lvl="1"/>
            <a:r>
              <a:rPr lang="nb-NO" sz="2400" dirty="0" smtClean="0"/>
              <a:t>Utviklingsforløpet lar </a:t>
            </a:r>
            <a:r>
              <a:rPr lang="nb-NO" sz="2400" dirty="0"/>
              <a:t>seg </a:t>
            </a:r>
            <a:r>
              <a:rPr lang="nb-NO" sz="2400" dirty="0" smtClean="0"/>
              <a:t>ikke tilpasse </a:t>
            </a:r>
            <a:r>
              <a:rPr lang="nb-NO" sz="2400" dirty="0"/>
              <a:t>tidsfristen</a:t>
            </a:r>
          </a:p>
          <a:p>
            <a:pPr lvl="1"/>
            <a:r>
              <a:rPr lang="nb-NO" sz="2400" dirty="0" smtClean="0"/>
              <a:t>Urimelige kostnader</a:t>
            </a:r>
            <a:endParaRPr lang="nb-NO" sz="2400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30.11.2011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86419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000" dirty="0">
                <a:latin typeface="Arial" charset="0"/>
                <a:cs typeface="Arial" charset="0"/>
              </a:rPr>
              <a:t>Aktiviteter som fremmer reguleringsformålet </a:t>
            </a:r>
            <a:endParaRPr 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2048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69875" lvl="1" indent="-269875"/>
            <a:endParaRPr lang="nb-NO" sz="2800" dirty="0" smtClean="0"/>
          </a:p>
          <a:p>
            <a:pPr marL="269875" lvl="1" indent="-269875"/>
            <a:r>
              <a:rPr lang="nb-NO" sz="2800" dirty="0" smtClean="0"/>
              <a:t>Utredningsarbeid</a:t>
            </a:r>
          </a:p>
          <a:p>
            <a:pPr marL="628650" lvl="2" indent="-269875"/>
            <a:r>
              <a:rPr lang="nb-NO" sz="2400" dirty="0" smtClean="0"/>
              <a:t>Utviklingsarbeid knyttet til lov og forskrift</a:t>
            </a:r>
          </a:p>
          <a:p>
            <a:pPr marL="628650" lvl="2" indent="-269875"/>
            <a:r>
              <a:rPr lang="nb-NO" sz="2400" dirty="0" smtClean="0"/>
              <a:t>Statistikk </a:t>
            </a:r>
            <a:r>
              <a:rPr lang="nb-NO" sz="2400" dirty="0"/>
              <a:t>og analyse på </a:t>
            </a:r>
            <a:r>
              <a:rPr lang="nb-NO" sz="2400" dirty="0" smtClean="0"/>
              <a:t>området universell </a:t>
            </a:r>
            <a:r>
              <a:rPr lang="nb-NO" sz="2400" dirty="0"/>
              <a:t>utforming av IKT </a:t>
            </a:r>
            <a:endParaRPr lang="nb-NO" dirty="0"/>
          </a:p>
          <a:p>
            <a:pPr marL="269875" lvl="1" indent="-269875"/>
            <a:r>
              <a:rPr lang="nb-NO" sz="2800" dirty="0" smtClean="0"/>
              <a:t>Delta </a:t>
            </a:r>
            <a:r>
              <a:rPr lang="nb-NO" sz="2800" dirty="0"/>
              <a:t>i råd og </a:t>
            </a:r>
            <a:r>
              <a:rPr lang="nb-NO" sz="2800" dirty="0" smtClean="0"/>
              <a:t>utvalg</a:t>
            </a:r>
          </a:p>
          <a:p>
            <a:pPr marL="269875" lvl="1" indent="-269875"/>
            <a:r>
              <a:rPr lang="nb-NO" sz="2800" dirty="0" smtClean="0"/>
              <a:t>Samarbeid </a:t>
            </a:r>
            <a:r>
              <a:rPr lang="nb-NO" sz="2800" dirty="0"/>
              <a:t>med andre </a:t>
            </a:r>
            <a:r>
              <a:rPr lang="nb-NO" sz="2800" dirty="0" smtClean="0"/>
              <a:t>forvaltningsaktører </a:t>
            </a:r>
          </a:p>
          <a:p>
            <a:pPr marL="269875" lvl="1" indent="-269875"/>
            <a:r>
              <a:rPr lang="nb-NO" sz="2800" dirty="0" smtClean="0"/>
              <a:t>Internasjonalt arbeid</a:t>
            </a:r>
            <a:endParaRPr lang="nb-NO" sz="2800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30.11.2011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86419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000" dirty="0">
                <a:latin typeface="Arial" charset="0"/>
                <a:cs typeface="Arial" charset="0"/>
              </a:rPr>
              <a:t>Diskriminerings- og </a:t>
            </a:r>
            <a:r>
              <a:rPr lang="nb-NO" sz="4000" dirty="0" smtClean="0">
                <a:latin typeface="Arial" charset="0"/>
                <a:cs typeface="Arial" charset="0"/>
              </a:rPr>
              <a:t>tilgjengelighetsloven (</a:t>
            </a:r>
            <a:r>
              <a:rPr lang="nb-NO" sz="4000" dirty="0" err="1" smtClean="0">
                <a:latin typeface="Arial" charset="0"/>
                <a:cs typeface="Arial" charset="0"/>
              </a:rPr>
              <a:t>dtl</a:t>
            </a:r>
            <a:r>
              <a:rPr lang="nb-NO" sz="4000" dirty="0" smtClean="0">
                <a:latin typeface="Arial" charset="0"/>
                <a:cs typeface="Arial" charset="0"/>
              </a:rPr>
              <a:t>)</a:t>
            </a:r>
            <a:endParaRPr 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2048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 smtClean="0">
              <a:latin typeface="Arial" charset="0"/>
              <a:cs typeface="Arial" charset="0"/>
            </a:endParaRPr>
          </a:p>
          <a:p>
            <a:r>
              <a:rPr lang="nb-NO" dirty="0" smtClean="0">
                <a:latin typeface="Arial" charset="0"/>
                <a:cs typeface="Arial" charset="0"/>
              </a:rPr>
              <a:t>Innfører </a:t>
            </a:r>
            <a:r>
              <a:rPr lang="nb-NO" dirty="0">
                <a:latin typeface="Arial" charset="0"/>
                <a:cs typeface="Arial" charset="0"/>
              </a:rPr>
              <a:t>plikt til universell utforming av IKT for både offentlige og private virksomheter - § 11</a:t>
            </a:r>
          </a:p>
          <a:p>
            <a:endParaRPr lang="nb-NO" dirty="0" smtClean="0">
              <a:latin typeface="Arial" charset="0"/>
              <a:cs typeface="Arial" charset="0"/>
            </a:endParaRPr>
          </a:p>
          <a:p>
            <a:r>
              <a:rPr lang="nb-NO" dirty="0" smtClean="0">
                <a:latin typeface="Arial" charset="0"/>
                <a:cs typeface="Arial" charset="0"/>
              </a:rPr>
              <a:t>Virkeområdet </a:t>
            </a:r>
            <a:r>
              <a:rPr lang="nb-NO" dirty="0">
                <a:latin typeface="Arial" charset="0"/>
                <a:cs typeface="Arial" charset="0"/>
              </a:rPr>
              <a:t>og det nærmere innholdet skal klarlegges gjennom forskrift</a:t>
            </a:r>
          </a:p>
          <a:p>
            <a:endParaRPr lang="nb-NO" dirty="0" smtClean="0">
              <a:latin typeface="Arial" charset="0"/>
              <a:cs typeface="Arial" charset="0"/>
            </a:endParaRPr>
          </a:p>
          <a:p>
            <a:r>
              <a:rPr lang="nb-NO" dirty="0" smtClean="0">
                <a:latin typeface="Arial" charset="0"/>
                <a:cs typeface="Arial" charset="0"/>
              </a:rPr>
              <a:t>Forskrift </a:t>
            </a:r>
            <a:r>
              <a:rPr lang="nb-NO" dirty="0">
                <a:latin typeface="Arial" charset="0"/>
                <a:cs typeface="Arial" charset="0"/>
              </a:rPr>
              <a:t>er ikke ferdigbehandlet i FAD, men skal etter planen vedtas </a:t>
            </a:r>
            <a:r>
              <a:rPr lang="nb-NO" dirty="0" smtClean="0">
                <a:latin typeface="Arial" charset="0"/>
                <a:cs typeface="Arial" charset="0"/>
              </a:rPr>
              <a:t>i løpet av 2012</a:t>
            </a:r>
            <a:endParaRPr lang="nb-NO" dirty="0">
              <a:latin typeface="Arial" charset="0"/>
              <a:cs typeface="Arial" charset="0"/>
            </a:endParaRP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30.11.2011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Spørsmål?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>
                <a:hlinkClick r:id="rId2"/>
              </a:rPr>
              <a:t>uu@difi.no</a:t>
            </a:r>
            <a:r>
              <a:rPr lang="nb-NO" dirty="0" smtClean="0"/>
              <a:t> </a:t>
            </a:r>
          </a:p>
          <a:p>
            <a:r>
              <a:rPr lang="nb-NO" dirty="0" smtClean="0">
                <a:hlinkClick r:id="rId3"/>
              </a:rPr>
              <a:t>http://universellutforming.difi.no/Hovudside</a:t>
            </a:r>
            <a:endParaRPr lang="nb-NO" dirty="0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30.11.2011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>
                <a:latin typeface="Arial" charset="0"/>
                <a:cs typeface="Arial" charset="0"/>
              </a:rPr>
              <a:t>Hvorfor? (</a:t>
            </a:r>
            <a:r>
              <a:rPr lang="nb-NO" dirty="0" err="1" smtClean="0">
                <a:latin typeface="Arial" charset="0"/>
                <a:cs typeface="Arial" charset="0"/>
              </a:rPr>
              <a:t>dtl</a:t>
            </a:r>
            <a:r>
              <a:rPr lang="nb-NO" dirty="0" smtClean="0">
                <a:latin typeface="Arial" charset="0"/>
                <a:cs typeface="Arial" charset="0"/>
              </a:rPr>
              <a:t> § 1)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048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>
                <a:ea typeface="ＭＳ Ｐゴシック" pitchFamily="34" charset="-128"/>
              </a:rPr>
              <a:t>Fremme </a:t>
            </a:r>
            <a:r>
              <a:rPr lang="nb-NO" dirty="0">
                <a:ea typeface="ＭＳ Ｐゴシック" pitchFamily="34" charset="-128"/>
              </a:rPr>
              <a:t>likestilling og likeverd</a:t>
            </a:r>
          </a:p>
          <a:p>
            <a:r>
              <a:rPr lang="nb-NO" dirty="0" smtClean="0">
                <a:ea typeface="ＭＳ Ｐゴシック" pitchFamily="34" charset="-128"/>
              </a:rPr>
              <a:t>Sikre </a:t>
            </a:r>
            <a:r>
              <a:rPr lang="nb-NO" dirty="0">
                <a:ea typeface="ＭＳ Ｐゴシック" pitchFamily="34" charset="-128"/>
              </a:rPr>
              <a:t>like muligheter og rettigheter til samfunnsdeltakelse for alle</a:t>
            </a:r>
          </a:p>
          <a:p>
            <a:r>
              <a:rPr lang="nb-NO" dirty="0" smtClean="0">
                <a:ea typeface="ＭＳ Ｐゴシック" pitchFamily="34" charset="-128"/>
              </a:rPr>
              <a:t>Hindre </a:t>
            </a:r>
            <a:r>
              <a:rPr lang="nb-NO" dirty="0">
                <a:ea typeface="ＭＳ Ｐゴシック" pitchFamily="34" charset="-128"/>
              </a:rPr>
              <a:t>diskriminering på grunn av nedsatt funksjonsevne</a:t>
            </a:r>
          </a:p>
          <a:p>
            <a:r>
              <a:rPr lang="nb-NO" dirty="0" smtClean="0">
                <a:ea typeface="ＭＳ Ｐゴシック" pitchFamily="34" charset="-128"/>
              </a:rPr>
              <a:t>Bidra </a:t>
            </a:r>
            <a:r>
              <a:rPr lang="nb-NO" dirty="0">
                <a:ea typeface="ＭＳ Ｐゴシック" pitchFamily="34" charset="-128"/>
              </a:rPr>
              <a:t>til nedbygging av samfunnsskapte </a:t>
            </a:r>
            <a:r>
              <a:rPr lang="nb-NO" dirty="0" err="1" smtClean="0">
                <a:ea typeface="ＭＳ Ｐゴシック" pitchFamily="34" charset="-128"/>
              </a:rPr>
              <a:t>funksjonshemmende</a:t>
            </a:r>
            <a:r>
              <a:rPr lang="nb-NO" dirty="0" smtClean="0">
                <a:ea typeface="ＭＳ Ｐゴシック" pitchFamily="34" charset="-128"/>
              </a:rPr>
              <a:t> </a:t>
            </a:r>
            <a:r>
              <a:rPr lang="nb-NO" dirty="0">
                <a:ea typeface="ＭＳ Ｐゴシック" pitchFamily="34" charset="-128"/>
              </a:rPr>
              <a:t>barrierer og hindre at nye </a:t>
            </a:r>
            <a:r>
              <a:rPr lang="nb-NO" dirty="0" smtClean="0">
                <a:ea typeface="ＭＳ Ｐゴシック" pitchFamily="34" charset="-128"/>
              </a:rPr>
              <a:t>skapes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30.11.2011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95351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4000" dirty="0" smtClean="0">
                <a:latin typeface="Arial" charset="0"/>
                <a:cs typeface="Arial" charset="0"/>
              </a:rPr>
              <a:t>Hva skal være universelt utformet?</a:t>
            </a:r>
            <a:endParaRPr 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2048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Definisjonen av IKT - § 11 andre </a:t>
            </a:r>
            <a:r>
              <a:rPr lang="nb-NO" dirty="0" smtClean="0"/>
              <a:t>ledd</a:t>
            </a:r>
          </a:p>
          <a:p>
            <a:pPr lvl="1"/>
            <a:r>
              <a:rPr lang="nb-NO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Med </a:t>
            </a:r>
            <a:r>
              <a:rPr lang="nb-NO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informasjons- og kommunikasjonsteknologi (IKT) menes teknologi og systemer av teknologi som anvendes til å uttrykke, skape, omdanne, utveksle, lagre, mangfoldiggjøre og publisere informasjon, eller som på annen måte gjør informasjon anvendbar</a:t>
            </a:r>
            <a:r>
              <a:rPr lang="nb-NO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nb-NO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nb-NO" dirty="0" smtClean="0"/>
          </a:p>
          <a:p>
            <a:r>
              <a:rPr lang="nb-NO" dirty="0" smtClean="0"/>
              <a:t>Utkast </a:t>
            </a:r>
            <a:r>
              <a:rPr lang="nb-NO" dirty="0"/>
              <a:t>til forskrift avgrenser til </a:t>
            </a:r>
            <a:r>
              <a:rPr lang="nb-NO" b="1" dirty="0"/>
              <a:t>nettløsninger</a:t>
            </a:r>
            <a:r>
              <a:rPr lang="nb-NO" dirty="0"/>
              <a:t> og </a:t>
            </a:r>
            <a:r>
              <a:rPr lang="nb-NO" b="1" dirty="0" smtClean="0"/>
              <a:t>automater</a:t>
            </a:r>
            <a:endParaRPr lang="nb-NO" b="1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30.11.2011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95351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>
                <a:latin typeface="Arial" charset="0"/>
                <a:cs typeface="Arial" charset="0"/>
              </a:rPr>
              <a:t>Tilleggsvilkår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048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Underbygger virksomhetens alminnelige </a:t>
            </a:r>
            <a:r>
              <a:rPr lang="nb-NO" dirty="0" smtClean="0"/>
              <a:t>funksjon</a:t>
            </a:r>
          </a:p>
          <a:p>
            <a:r>
              <a:rPr lang="nb-NO" dirty="0" smtClean="0"/>
              <a:t>Hovedløsning</a:t>
            </a:r>
            <a:endParaRPr lang="nb-NO" dirty="0"/>
          </a:p>
          <a:p>
            <a:r>
              <a:rPr lang="nb-NO" dirty="0"/>
              <a:t>Rettet mot eller stillet til rådighet for </a:t>
            </a:r>
            <a:r>
              <a:rPr lang="nb-NO" dirty="0" smtClean="0"/>
              <a:t>allmennheten</a:t>
            </a:r>
          </a:p>
          <a:p>
            <a:pPr>
              <a:buNone/>
            </a:pPr>
            <a:endParaRPr lang="nb-NO" dirty="0"/>
          </a:p>
          <a:p>
            <a:r>
              <a:rPr lang="nb-NO" dirty="0"/>
              <a:t>Plikten inntrer</a:t>
            </a:r>
          </a:p>
          <a:p>
            <a:pPr lvl="1"/>
            <a:r>
              <a:rPr lang="nb-NO" sz="2400" dirty="0"/>
              <a:t>Ny IKT ett år etter at forskriften er vedtatt</a:t>
            </a:r>
          </a:p>
          <a:p>
            <a:pPr lvl="1"/>
            <a:r>
              <a:rPr lang="nb-NO" sz="2400" dirty="0"/>
              <a:t>Eksisterende IKT fra </a:t>
            </a:r>
            <a:r>
              <a:rPr lang="nb-NO" sz="2400" dirty="0" smtClean="0"/>
              <a:t>1.1.2021</a:t>
            </a:r>
            <a:endParaRPr lang="nb-NO" sz="2400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30.11.2011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86116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>
                <a:latin typeface="Arial" charset="0"/>
                <a:cs typeface="Arial" charset="0"/>
              </a:rPr>
              <a:t>Unntak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048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>
                <a:latin typeface="Arial" charset="0"/>
                <a:cs typeface="Arial" charset="0"/>
              </a:rPr>
              <a:t>Familieliv/forhold av personlig karakter </a:t>
            </a:r>
          </a:p>
          <a:p>
            <a:r>
              <a:rPr lang="nb-NO" dirty="0">
                <a:latin typeface="Arial" charset="0"/>
                <a:cs typeface="Arial" charset="0"/>
              </a:rPr>
              <a:t>Tilpasning/tilrettelegging av IKT for enkeltpersoner </a:t>
            </a:r>
          </a:p>
          <a:p>
            <a:r>
              <a:rPr lang="nb-NO" dirty="0">
                <a:latin typeface="Arial" charset="0"/>
                <a:cs typeface="Arial" charset="0"/>
              </a:rPr>
              <a:t>Der utforming av IKT-løsningen reguleres av annen lovgivning </a:t>
            </a:r>
          </a:p>
          <a:p>
            <a:r>
              <a:rPr lang="nb-NO" dirty="0">
                <a:latin typeface="Arial" charset="0"/>
                <a:cs typeface="Arial" charset="0"/>
              </a:rPr>
              <a:t>Svalbard og Jan Mayen, på installasjoner og fartøy i virksomhet på norsk kontinentalsokkel eller på norske skip og luftfartøyer uansett hvor de befinner </a:t>
            </a:r>
            <a:r>
              <a:rPr lang="nb-NO" dirty="0" smtClean="0">
                <a:latin typeface="Arial" charset="0"/>
                <a:cs typeface="Arial" charset="0"/>
              </a:rPr>
              <a:t>seg</a:t>
            </a:r>
            <a:endParaRPr lang="nb-NO" dirty="0">
              <a:latin typeface="Arial" charset="0"/>
              <a:cs typeface="Arial" charset="0"/>
            </a:endParaRP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30.11.2011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95351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>
                <a:latin typeface="Arial" charset="0"/>
                <a:cs typeface="Arial" charset="0"/>
              </a:rPr>
              <a:t>Sosiale medier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048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dirty="0" smtClean="0">
                <a:latin typeface="Arial" charset="0"/>
                <a:cs typeface="Arial" charset="0"/>
              </a:rPr>
              <a:t>Ikke unntak i seg selv</a:t>
            </a:r>
          </a:p>
          <a:p>
            <a:pPr lvl="1"/>
            <a:r>
              <a:rPr lang="nb-NO" sz="2400" dirty="0" smtClean="0">
                <a:latin typeface="Arial" charset="0"/>
                <a:cs typeface="Arial" charset="0"/>
              </a:rPr>
              <a:t>Virksomheter som henvender seg til allmennheten gjennom sosiale medier</a:t>
            </a:r>
          </a:p>
          <a:p>
            <a:pPr lvl="1"/>
            <a:r>
              <a:rPr lang="nb-NO" sz="2400" dirty="0" smtClean="0">
                <a:latin typeface="Arial" charset="0"/>
                <a:cs typeface="Arial" charset="0"/>
              </a:rPr>
              <a:t>Underbygger virksomhetens alminnelige funksjon</a:t>
            </a:r>
          </a:p>
          <a:p>
            <a:pPr lvl="1"/>
            <a:r>
              <a:rPr lang="nb-NO" sz="2400" dirty="0" smtClean="0">
                <a:latin typeface="Arial" charset="0"/>
                <a:cs typeface="Arial" charset="0"/>
              </a:rPr>
              <a:t>Hovedløsning</a:t>
            </a:r>
            <a:endParaRPr lang="nb-NO" sz="2400" dirty="0">
              <a:latin typeface="Arial" charset="0"/>
              <a:cs typeface="Arial" charset="0"/>
            </a:endParaRPr>
          </a:p>
          <a:p>
            <a:pPr eaLnBrk="1" hangingPunct="1"/>
            <a:endParaRPr lang="nb-NO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nb-NO" dirty="0" smtClean="0">
                <a:latin typeface="Arial" charset="0"/>
                <a:cs typeface="Arial" charset="0"/>
              </a:rPr>
              <a:t>Sosiale medier brukt i privat sammenheng omfattes ikke av forskriften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30.11.2011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95351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>
                <a:latin typeface="Arial" charset="0"/>
                <a:cs typeface="Arial" charset="0"/>
              </a:rPr>
              <a:t>Standard for web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048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>
                <a:latin typeface="Arial" charset="0"/>
                <a:cs typeface="Arial" charset="0"/>
              </a:rPr>
              <a:t>WCAG nivå A og AA med noen unntak foreslås som standard for web</a:t>
            </a:r>
          </a:p>
          <a:p>
            <a:endParaRPr lang="nb-NO" dirty="0">
              <a:latin typeface="Arial" charset="0"/>
              <a:cs typeface="Arial" charset="0"/>
            </a:endParaRPr>
          </a:p>
          <a:p>
            <a:r>
              <a:rPr lang="nb-NO" dirty="0">
                <a:latin typeface="Arial" charset="0"/>
                <a:cs typeface="Arial" charset="0"/>
              </a:rPr>
              <a:t>Foreslåtte unntak: </a:t>
            </a:r>
          </a:p>
          <a:p>
            <a:pPr lvl="1"/>
            <a:r>
              <a:rPr lang="nb-NO" sz="2400" dirty="0" smtClean="0">
                <a:latin typeface="Arial" charset="0"/>
                <a:cs typeface="Arial" charset="0"/>
              </a:rPr>
              <a:t>Retningslinje 1.2.4</a:t>
            </a:r>
            <a:r>
              <a:rPr lang="nb-NO" sz="2400" dirty="0">
                <a:latin typeface="Arial" charset="0"/>
                <a:cs typeface="Arial" charset="0"/>
              </a:rPr>
              <a:t>, teksting (direkte) </a:t>
            </a:r>
          </a:p>
          <a:p>
            <a:pPr lvl="1"/>
            <a:r>
              <a:rPr lang="nb-NO" sz="2400" dirty="0" smtClean="0">
                <a:latin typeface="Arial" charset="0"/>
                <a:cs typeface="Arial" charset="0"/>
              </a:rPr>
              <a:t>Retningslinje </a:t>
            </a:r>
            <a:r>
              <a:rPr lang="nb-NO" sz="2400" dirty="0">
                <a:latin typeface="Arial" charset="0"/>
                <a:cs typeface="Arial" charset="0"/>
              </a:rPr>
              <a:t>1.2.5, synstolking (</a:t>
            </a:r>
            <a:r>
              <a:rPr lang="nb-NO" sz="2400" dirty="0" err="1">
                <a:latin typeface="Arial" charset="0"/>
                <a:cs typeface="Arial" charset="0"/>
              </a:rPr>
              <a:t>forhåndsinnspilt</a:t>
            </a:r>
            <a:r>
              <a:rPr lang="nb-NO" sz="2400" dirty="0">
                <a:latin typeface="Arial" charset="0"/>
                <a:cs typeface="Arial" charset="0"/>
              </a:rPr>
              <a:t>) </a:t>
            </a:r>
          </a:p>
          <a:p>
            <a:endParaRPr lang="nb-NO" dirty="0">
              <a:latin typeface="Arial" charset="0"/>
              <a:cs typeface="Arial" charset="0"/>
            </a:endParaRPr>
          </a:p>
          <a:p>
            <a:r>
              <a:rPr lang="nb-NO" dirty="0">
                <a:latin typeface="Arial" charset="0"/>
                <a:cs typeface="Arial" charset="0"/>
              </a:rPr>
              <a:t>Det blir også bedt om synspunkter på å unnta:</a:t>
            </a:r>
          </a:p>
          <a:p>
            <a:pPr lvl="1"/>
            <a:r>
              <a:rPr lang="nb-NO" sz="2400" dirty="0" smtClean="0">
                <a:latin typeface="Arial" charset="0"/>
                <a:cs typeface="Arial" charset="0"/>
              </a:rPr>
              <a:t>Retningslinje </a:t>
            </a:r>
            <a:r>
              <a:rPr lang="nb-NO" sz="2400" dirty="0">
                <a:latin typeface="Arial" charset="0"/>
                <a:cs typeface="Arial" charset="0"/>
              </a:rPr>
              <a:t>1.2.3 synstolking eller mediealternativ (</a:t>
            </a:r>
            <a:r>
              <a:rPr lang="nb-NO" sz="2400" dirty="0" err="1">
                <a:latin typeface="Arial" charset="0"/>
                <a:cs typeface="Arial" charset="0"/>
              </a:rPr>
              <a:t>forhåndsinnspilt</a:t>
            </a:r>
            <a:r>
              <a:rPr lang="nb-NO" sz="2400" dirty="0"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30.11.2011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95351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>
                <a:latin typeface="Arial" charset="0"/>
                <a:cs typeface="Arial" charset="0"/>
              </a:rPr>
              <a:t>Tilsyn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048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Det skal føres tilsyn med at plikten til universell utforming av IKT følges </a:t>
            </a:r>
            <a:r>
              <a:rPr lang="nb-NO" dirty="0" smtClean="0"/>
              <a:t>– </a:t>
            </a:r>
            <a:r>
              <a:rPr lang="nb-NO" dirty="0" err="1" smtClean="0"/>
              <a:t>dtl</a:t>
            </a:r>
            <a:r>
              <a:rPr lang="nb-NO" dirty="0" smtClean="0"/>
              <a:t>. </a:t>
            </a:r>
            <a:r>
              <a:rPr lang="nb-NO" dirty="0"/>
              <a:t>§ 16 andre ledd</a:t>
            </a:r>
          </a:p>
          <a:p>
            <a:pPr>
              <a:buNone/>
            </a:pPr>
            <a:endParaRPr lang="nb-NO" dirty="0"/>
          </a:p>
          <a:p>
            <a:r>
              <a:rPr lang="nb-NO" dirty="0"/>
              <a:t>Utkast til forskrift utpeker </a:t>
            </a:r>
            <a:r>
              <a:rPr lang="nb-NO" dirty="0" smtClean="0"/>
              <a:t>Difi </a:t>
            </a:r>
            <a:r>
              <a:rPr lang="nb-NO" dirty="0"/>
              <a:t>som tilsynsorgan</a:t>
            </a:r>
          </a:p>
          <a:p>
            <a:endParaRPr lang="nb-NO" dirty="0"/>
          </a:p>
          <a:p>
            <a:r>
              <a:rPr lang="nb-NO" dirty="0"/>
              <a:t>Fornyings-, administrasjons- og kirkedepartementet (FAD) er klageorgan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30.11.2011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426639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sjon Difi">
  <a:themeElements>
    <a:clrScheme name="Difi_ppt_mal 2">
      <a:dk1>
        <a:srgbClr val="000000"/>
      </a:dk1>
      <a:lt1>
        <a:srgbClr val="FFFFFF"/>
      </a:lt1>
      <a:dk2>
        <a:srgbClr val="131313"/>
      </a:dk2>
      <a:lt2>
        <a:srgbClr val="D8E8C4"/>
      </a:lt2>
      <a:accent1>
        <a:srgbClr val="42A437"/>
      </a:accent1>
      <a:accent2>
        <a:srgbClr val="5F6062"/>
      </a:accent2>
      <a:accent3>
        <a:srgbClr val="FFFFFF"/>
      </a:accent3>
      <a:accent4>
        <a:srgbClr val="000000"/>
      </a:accent4>
      <a:accent5>
        <a:srgbClr val="B0CFAE"/>
      </a:accent5>
      <a:accent6>
        <a:srgbClr val="555658"/>
      </a:accent6>
      <a:hlink>
        <a:srgbClr val="005380"/>
      </a:hlink>
      <a:folHlink>
        <a:srgbClr val="6E187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ifi_ppt_mal 1">
        <a:dk1>
          <a:srgbClr val="000000"/>
        </a:dk1>
        <a:lt1>
          <a:srgbClr val="FFFFFF"/>
        </a:lt1>
        <a:dk2>
          <a:srgbClr val="131313"/>
        </a:dk2>
        <a:lt2>
          <a:srgbClr val="EEECE1"/>
        </a:lt2>
        <a:accent1>
          <a:srgbClr val="42A437"/>
        </a:accent1>
        <a:accent2>
          <a:srgbClr val="003959"/>
        </a:accent2>
        <a:accent3>
          <a:srgbClr val="FFFFFF"/>
        </a:accent3>
        <a:accent4>
          <a:srgbClr val="000000"/>
        </a:accent4>
        <a:accent5>
          <a:srgbClr val="B0CFAE"/>
        </a:accent5>
        <a:accent6>
          <a:srgbClr val="003350"/>
        </a:accent6>
        <a:hlink>
          <a:srgbClr val="A53059"/>
        </a:hlink>
        <a:folHlink>
          <a:srgbClr val="DE62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fi_ppt_mal 2">
        <a:dk1>
          <a:srgbClr val="000000"/>
        </a:dk1>
        <a:lt1>
          <a:srgbClr val="FFFFFF"/>
        </a:lt1>
        <a:dk2>
          <a:srgbClr val="131313"/>
        </a:dk2>
        <a:lt2>
          <a:srgbClr val="D8E8C4"/>
        </a:lt2>
        <a:accent1>
          <a:srgbClr val="42A437"/>
        </a:accent1>
        <a:accent2>
          <a:srgbClr val="5F6062"/>
        </a:accent2>
        <a:accent3>
          <a:srgbClr val="FFFFFF"/>
        </a:accent3>
        <a:accent4>
          <a:srgbClr val="000000"/>
        </a:accent4>
        <a:accent5>
          <a:srgbClr val="B0CFAE"/>
        </a:accent5>
        <a:accent6>
          <a:srgbClr val="555658"/>
        </a:accent6>
        <a:hlink>
          <a:srgbClr val="005380"/>
        </a:hlink>
        <a:folHlink>
          <a:srgbClr val="6E18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fi_ppt_mal">
  <a:themeElements>
    <a:clrScheme name="">
      <a:dk1>
        <a:srgbClr val="000000"/>
      </a:dk1>
      <a:lt1>
        <a:srgbClr val="FFFFFF"/>
      </a:lt1>
      <a:dk2>
        <a:srgbClr val="131313"/>
      </a:dk2>
      <a:lt2>
        <a:srgbClr val="D8E8C4"/>
      </a:lt2>
      <a:accent1>
        <a:srgbClr val="42A437"/>
      </a:accent1>
      <a:accent2>
        <a:srgbClr val="5F6062"/>
      </a:accent2>
      <a:accent3>
        <a:srgbClr val="FFFFFF"/>
      </a:accent3>
      <a:accent4>
        <a:srgbClr val="000000"/>
      </a:accent4>
      <a:accent5>
        <a:srgbClr val="B0CFAE"/>
      </a:accent5>
      <a:accent6>
        <a:srgbClr val="555658"/>
      </a:accent6>
      <a:hlink>
        <a:srgbClr val="005380"/>
      </a:hlink>
      <a:folHlink>
        <a:srgbClr val="6E1873"/>
      </a:folHlink>
    </a:clrScheme>
    <a:fontScheme name="1_Difi_ppt_m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Difi_ppt_mal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Presentasjon Difi</Template>
  <TotalTime>540</TotalTime>
  <Words>738</Words>
  <Application>Microsoft Office PowerPoint</Application>
  <PresentationFormat>Skjermfremvisning (4:3)</PresentationFormat>
  <Paragraphs>145</Paragraphs>
  <Slides>21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21</vt:i4>
      </vt:variant>
    </vt:vector>
  </HeadingPairs>
  <TitlesOfParts>
    <vt:vector size="23" baseType="lpstr">
      <vt:lpstr>Presentasjon Difi</vt:lpstr>
      <vt:lpstr>1_Difi_ppt_mal</vt:lpstr>
      <vt:lpstr>Håndheving av diskriminerings- og tilgjengelighetsloven med forskrift</vt:lpstr>
      <vt:lpstr>Diskriminerings- og tilgjengelighetsloven (dtl)</vt:lpstr>
      <vt:lpstr>Hvorfor? (dtl § 1)</vt:lpstr>
      <vt:lpstr>Hva skal være universelt utformet?</vt:lpstr>
      <vt:lpstr>Tilleggsvilkår</vt:lpstr>
      <vt:lpstr>Unntak</vt:lpstr>
      <vt:lpstr>Sosiale medier</vt:lpstr>
      <vt:lpstr>Standard for web</vt:lpstr>
      <vt:lpstr>Tilsyn</vt:lpstr>
      <vt:lpstr>Tilsynsbegrepet</vt:lpstr>
      <vt:lpstr>Lysbilde 11</vt:lpstr>
      <vt:lpstr>Risikobasert tilsyn</vt:lpstr>
      <vt:lpstr>Tilsynets virkemidler</vt:lpstr>
      <vt:lpstr>Informasjon og veiledning</vt:lpstr>
      <vt:lpstr>Aktiviteter</vt:lpstr>
      <vt:lpstr>Kontrollvirksomhet</vt:lpstr>
      <vt:lpstr>Kontrollvirksomhet</vt:lpstr>
      <vt:lpstr>Dispensasjon</vt:lpstr>
      <vt:lpstr>Aktiviteter som fremmer reguleringsformålet </vt:lpstr>
      <vt:lpstr>Spørsmål?</vt:lpstr>
      <vt:lpstr>Lysbilde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Håndheving av diskriminerings- og tilgjengelighetsloven med forskrift</dc:title>
  <dc:creator>Dagfinn Rømen</dc:creator>
  <cp:lastModifiedBy>anne-marie colban</cp:lastModifiedBy>
  <cp:revision>36</cp:revision>
  <cp:lastPrinted>2008-11-28T08:53:33Z</cp:lastPrinted>
  <dcterms:created xsi:type="dcterms:W3CDTF">2011-11-24T12:15:57Z</dcterms:created>
  <dcterms:modified xsi:type="dcterms:W3CDTF">2011-12-01T11:55:13Z</dcterms:modified>
</cp:coreProperties>
</file>